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73" r:id="rId6"/>
    <p:sldId id="274" r:id="rId7"/>
    <p:sldId id="275" r:id="rId8"/>
    <p:sldId id="272" r:id="rId9"/>
    <p:sldId id="262" r:id="rId10"/>
    <p:sldId id="276" r:id="rId11"/>
    <p:sldId id="261" r:id="rId12"/>
    <p:sldId id="277" r:id="rId13"/>
    <p:sldId id="260" r:id="rId14"/>
    <p:sldId id="259" r:id="rId15"/>
    <p:sldId id="264" r:id="rId16"/>
    <p:sldId id="266" r:id="rId17"/>
    <p:sldId id="265" r:id="rId18"/>
    <p:sldId id="267" r:id="rId19"/>
    <p:sldId id="268" r:id="rId20"/>
    <p:sldId id="281" r:id="rId21"/>
    <p:sldId id="280" r:id="rId22"/>
    <p:sldId id="279" r:id="rId23"/>
    <p:sldId id="269" r:id="rId24"/>
    <p:sldId id="278" r:id="rId25"/>
    <p:sldId id="282" r:id="rId26"/>
    <p:sldId id="283" r:id="rId27"/>
    <p:sldId id="285" r:id="rId28"/>
    <p:sldId id="286" r:id="rId29"/>
    <p:sldId id="284" r:id="rId30"/>
    <p:sldId id="291" r:id="rId3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90" y="9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A9D5C-B278-4426-9B46-422F0E067F74}" type="datetimeFigureOut">
              <a:rPr lang="ru-RU" smtClean="0"/>
              <a:t>08.01.2023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46394-A4BB-4090-A6DA-32BC016424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113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A9D5C-B278-4426-9B46-422F0E067F74}" type="datetimeFigureOut">
              <a:rPr lang="ru-RU" smtClean="0"/>
              <a:t>08.01.2023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46394-A4BB-4090-A6DA-32BC016424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1391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A9D5C-B278-4426-9B46-422F0E067F74}" type="datetimeFigureOut">
              <a:rPr lang="ru-RU" smtClean="0"/>
              <a:t>08.01.2023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46394-A4BB-4090-A6DA-32BC016424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2799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A9D5C-B278-4426-9B46-422F0E067F74}" type="datetimeFigureOut">
              <a:rPr lang="ru-RU" smtClean="0"/>
              <a:t>08.01.2023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46394-A4BB-4090-A6DA-32BC016424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7405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A9D5C-B278-4426-9B46-422F0E067F74}" type="datetimeFigureOut">
              <a:rPr lang="ru-RU" smtClean="0"/>
              <a:t>08.01.2023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46394-A4BB-4090-A6DA-32BC016424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2694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A9D5C-B278-4426-9B46-422F0E067F74}" type="datetimeFigureOut">
              <a:rPr lang="ru-RU" smtClean="0"/>
              <a:t>08.01.2023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46394-A4BB-4090-A6DA-32BC016424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5336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A9D5C-B278-4426-9B46-422F0E067F74}" type="datetimeFigureOut">
              <a:rPr lang="ru-RU" smtClean="0"/>
              <a:t>08.01.2023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46394-A4BB-4090-A6DA-32BC016424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094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A9D5C-B278-4426-9B46-422F0E067F74}" type="datetimeFigureOut">
              <a:rPr lang="ru-RU" smtClean="0"/>
              <a:t>08.01.2023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46394-A4BB-4090-A6DA-32BC016424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5759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A9D5C-B278-4426-9B46-422F0E067F74}" type="datetimeFigureOut">
              <a:rPr lang="ru-RU" smtClean="0"/>
              <a:t>08.01.2023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46394-A4BB-4090-A6DA-32BC016424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76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A9D5C-B278-4426-9B46-422F0E067F74}" type="datetimeFigureOut">
              <a:rPr lang="ru-RU" smtClean="0"/>
              <a:t>08.01.2023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46394-A4BB-4090-A6DA-32BC016424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8617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A9D5C-B278-4426-9B46-422F0E067F74}" type="datetimeFigureOut">
              <a:rPr lang="ru-RU" smtClean="0"/>
              <a:t>08.01.2023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46394-A4BB-4090-A6DA-32BC016424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4229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AA9D5C-B278-4426-9B46-422F0E067F74}" type="datetimeFigureOut">
              <a:rPr lang="ru-RU" smtClean="0"/>
              <a:t>08.01.2023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246394-A4BB-4090-A6DA-32BC016424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709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2.png"/><Relationship Id="rId4" Type="http://schemas.openxmlformats.org/officeDocument/2006/relationships/hyperlink" Target="http://tittech.ru/tehnologiya-stroitelstva-truboprovodov.htm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hyperlink" Target="http://tittech.ru/tehnologiya-stroitelstva-truboprovodov.html" TargetMode="External"/><Relationship Id="rId1" Type="http://schemas.openxmlformats.org/officeDocument/2006/relationships/slideLayout" Target="../slideLayouts/slideLayout1.xml"/><Relationship Id="rId6" Type="http://schemas.microsoft.com/office/2007/relationships/hdphoto" Target="../media/hdphoto7.wdp"/><Relationship Id="rId5" Type="http://schemas.openxmlformats.org/officeDocument/2006/relationships/image" Target="../media/image8.png"/><Relationship Id="rId4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3.wdp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5.wdp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20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2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5467" y="101600"/>
            <a:ext cx="857955" cy="58702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СМОС</a:t>
            </a:r>
            <a:endParaRPr lang="ru-RU" sz="1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44298" y="2263422"/>
            <a:ext cx="9585702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07-Специальные методы разработки грунта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8343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10937" y="2277069"/>
            <a:ext cx="8952932" cy="203585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Горизонтальное бурение.</a:t>
            </a:r>
          </a:p>
          <a:p>
            <a:pPr marL="457200" indent="-457200">
              <a:buFontTx/>
              <a:buAutoNum type="arabicPeriod"/>
            </a:pPr>
            <a:r>
              <a:rPr lang="ru-RU" sz="2400" b="1" kern="180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Немеханические </a:t>
            </a:r>
            <a:r>
              <a:rPr lang="ru-RU" sz="2400" b="1" kern="18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способы бурения.</a:t>
            </a:r>
          </a:p>
          <a:p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4779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" y="0"/>
            <a:ext cx="12192000" cy="6170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 latinLnBrk="1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1.Установки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горизонтального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бурения.</a:t>
            </a:r>
          </a:p>
          <a:p>
            <a:pPr algn="just" fontAlgn="base" latinLnBrk="1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Горизонтальное бурение и горизонтальное направленное бурение (ГНБ или англ. HDD от </a:t>
            </a:r>
            <a:r>
              <a:rPr lang="ru-RU" sz="2000" b="1" dirty="0" err="1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horizontal</a:t>
            </a:r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directional</a:t>
            </a:r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drilling</a:t>
            </a:r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) — управляемый бестраншейный метод прокладывания подземных коммуникаций, основанный на использовании специальных буровых комплексов (установок). </a:t>
            </a:r>
          </a:p>
          <a:p>
            <a:pPr algn="just" fontAlgn="base" latinLnBrk="1"/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Длина прокладки путей может быть от нескольких метров до нескольких километров, а диаметр </a:t>
            </a:r>
          </a:p>
          <a:p>
            <a:pPr algn="just" fontAlgn="base" latinLnBrk="1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более 1200 мм</a:t>
            </a:r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 fontAlgn="base" latinLnBrk="1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Для защиты коммуникаций применяются трубы из полиэтилена, стали и других материалов.</a:t>
            </a:r>
            <a:endParaRPr lang="ru-RU" sz="20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 latinLnBrk="1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установок горизонтального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бурения.</a:t>
            </a:r>
          </a:p>
          <a:p>
            <a:pPr algn="just" fontAlgn="base" latinLnBrk="1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максимальной тяговой силе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 fontAlgn="base" latinLnBrk="1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минибуровые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(максимальная тяговая сила – до 100 к. Н). Применяются в городских условиях для прокладки полиэтиленовых труб и кабелей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fontAlgn="base" latinLnBrk="1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миди-буровые (максимальная тяговая сила – от 100 до 400 к. Н). Могут использоваться в городе или за его пределами для выполнения проколов под небольшими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водоемами;</a:t>
            </a:r>
          </a:p>
          <a:p>
            <a:pPr algn="just" fontAlgn="base" latinLnBrk="1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макси-буровые: (максимальная тяговая сила – от 400 до 2500 к. Н). Применяются для прокладки магистральных трубопроводов больших диаметров. С их помощью устраиваются переходы под сложными препятствиями, водоемами большой площади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 fontAlgn="base" latinLnBrk="1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мега-буровые (максимальная тяговая сила – свыше 2500 к. Н). Предназначены для крайне длинных переходов и больших диаметров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ru-RU" sz="20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5304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Установки горизонтального бурения Диаметр пилотной скважины 115… 200 мм Максимальная длина бурения скважины 30 м Скорость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30" y="3594537"/>
            <a:ext cx="5223642" cy="31215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5504792" y="3657599"/>
            <a:ext cx="57912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Установки горизонтального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бурения.</a:t>
            </a:r>
          </a:p>
          <a:p>
            <a:pPr fontAlgn="base" latinLnBrk="1">
              <a:lnSpc>
                <a:spcPct val="150000"/>
              </a:lnSpc>
              <a:spcAft>
                <a:spcPts val="1000"/>
              </a:spcAft>
            </a:pPr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Диаметр </a:t>
            </a:r>
            <a:r>
              <a:rPr lang="ru-RU" sz="2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пилотной скважины 115… 200 </a:t>
            </a:r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мм.</a:t>
            </a:r>
          </a:p>
          <a:p>
            <a:pPr fontAlgn="base" latinLnBrk="1">
              <a:lnSpc>
                <a:spcPct val="150000"/>
              </a:lnSpc>
              <a:spcAft>
                <a:spcPts val="1000"/>
              </a:spcAft>
            </a:pPr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Максимальная </a:t>
            </a:r>
            <a:r>
              <a:rPr lang="ru-RU" sz="2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длина бурения скважины 30 </a:t>
            </a:r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м. </a:t>
            </a:r>
            <a:r>
              <a:rPr lang="ru-RU" sz="2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Скорость движения каретки 8 </a:t>
            </a:r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м/мин.</a:t>
            </a:r>
          </a:p>
          <a:p>
            <a:pPr fontAlgn="base" latinLnBrk="1">
              <a:lnSpc>
                <a:spcPct val="150000"/>
              </a:lnSpc>
              <a:spcAft>
                <a:spcPts val="1000"/>
              </a:spcAft>
            </a:pPr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Установка </a:t>
            </a:r>
            <a:r>
              <a:rPr lang="ru-RU" sz="2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горизонтального бурения УГБ 2 МГ</a:t>
            </a:r>
            <a:endParaRPr lang="ru-RU" sz="20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технология строительства трубопроводов">
            <a:hlinkClick r:id="rId4" tooltip="&quot;Бестраншейные технологии бурения.  Строительство подземных коммуникаций методом горизонтально&quot;"/>
          </p:cNvPr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97219" y="126123"/>
            <a:ext cx="5397063" cy="318463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Рисунок 5" descr="технология строительства трубопроводов">
            <a:hlinkClick r:id="rId4" tooltip="&quot;Сущность метода ГНБ заключается в бурении пилотной скважины по трассе...  Диаметр трубопроводов: 100 - 800 мм.&quot;"/>
          </p:cNvPr>
          <p:cNvPicPr/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691352" y="131709"/>
            <a:ext cx="6500648" cy="3179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24894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9186" y="1"/>
            <a:ext cx="1200281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Плужный метод.</a:t>
            </a:r>
          </a:p>
          <a:p>
            <a:pPr indent="45021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бестраншейного запахивания (плужный метод) прокладки труб с безмуфтовыми соединениями при помощи специального плуга широко применяется как в России, так и за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рубежом.</a:t>
            </a:r>
          </a:p>
          <a:p>
            <a:pPr indent="45021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Плужный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 наиболее приемлем для прокладки различных типов кабелей трубопроводов диаметром до 300 мм при глубинах заложения до 1,8 м. Технология запахивания безвредна для окружающей среды даже в тех случаях, когда прокладка осуществляется под зеркалом грунтовых вод.</a:t>
            </a:r>
            <a:endParaRPr lang="ru-RU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Сущность метода запахивания труб состоит в плавном перемещении плуга и протягивания их через кассету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рисунок)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45021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Передвижение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плуга осуществляется при помощи тягача, с которым плуг соединен стальным тросом, намотанным на барабан лебедки. </a:t>
            </a: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Рисунок 1" descr="Сущность метода запахивания труб 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187" y="3599142"/>
            <a:ext cx="6605752" cy="317695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952594" y="3477876"/>
            <a:ext cx="490307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/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Модернизированная конструкция позволяет запахивать не только пластиковые трубы, но и звенья чугунных труб с муфтовыми соединениями, имеющими тяговый замок с продольным силовым замыканием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TIS-K. </a:t>
            </a:r>
          </a:p>
          <a:p>
            <a:pPr indent="450215" algn="just"/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этом сила тяги, воздействующая на замок, не должна превышать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100 кН,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 скорость протяжки трубопровода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6 до 10 м/мин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0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9186" y="0"/>
            <a:ext cx="1200281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Для прокладки труб на лемехе плуга монтируется специальная расширяющаяся головка в виде ракеты, к которой последовательно на специальном замке крепятся отдельные звенья трубопровода 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рисунок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). </a:t>
            </a:r>
          </a:p>
          <a:p>
            <a:pPr indent="45021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стартовом колодце, выполненном с соответствующим откосом стенок, который обеспечивает допустимый люфт муфтового соединения, звено чугунной трубы втягивается в зону протяжки плети трубопровода и помещается на определенную глубину укладки. </a:t>
            </a:r>
            <a:endParaRPr lang="ru-RU" sz="20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050" name="Рисунок 2" descr="Прокладка тру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186" y="2554545"/>
            <a:ext cx="7457090" cy="4187642"/>
          </a:xfrm>
          <a:prstGeom prst="rect">
            <a:avLst/>
          </a:prstGeom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866994" y="2714766"/>
            <a:ext cx="3909848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Благодаря усилию на канатной лебедке лемех плуга вытесняет своей расширяющейся головкой грунт на трассе протяжки. За счет этого создается полое пространство, в которое постепенно втягивается плеть. </a:t>
            </a:r>
          </a:p>
          <a:p>
            <a:pPr indent="45021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Вытесненный на поверхность местности грунт может заглаживаться землеройной машиной или виброкатком.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404716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Рисунок 3" descr="Трубокбелеукладчик КВГ-1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9159" y="3200399"/>
            <a:ext cx="4749711" cy="283779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26124" y="0"/>
            <a:ext cx="12065876" cy="28161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 запахивания труб требует предварительного исследования грунта вдоль прокладываемой трассы.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Анализ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грунтов осуществляется после операций зондирования забивными сваями и шурфования. Плужный метод наиболее приемлем для того вида грунта, который легко вытесняется. При этом производительность прокладки может составить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16 км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сутки в зависимости от материала труб, их диаметров, характера грунта (сухой или влажный) и глубины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укладки.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Бестраншейные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вибрационные трубокабелеукладчики КВГ-1 и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КВГ-2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российского производства имеют гидравлический привод вибратора и смонтированы, в общем случае, на болотоходных тракторах Челябинского тракторного завода Т-1ОБ.0121-2, либо T-10B.0121-2 (на последнем дополнительно устанавливается механический ходоуменьшитель).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444779" y="6296925"/>
            <a:ext cx="35413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Трубокабелеукладчик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КВГ-1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6124" y="2816156"/>
            <a:ext cx="7047186" cy="3941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Навесное оборудование может быть смонтировано и на более ранних моделях тракторов ЧТЗ этого же тягового класса, а также на мелиоративных машинах МД и колесных тракторах К-703 (машины имеют сертификат соответствие Министерства связи).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Для обеих машин разработана и изготавливается линейка рабочих органов, обеспечивающих качественную прокладку всех типов кабелей связи, защитных полиэтиленовых труб (в том числе и в пакете) с одновременной прокладкой сигнальной ленты.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997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технология строительства трубопроводов">
            <a:hlinkClick r:id="rId2" tooltip="&quot;...дано разрешение на разработку проекта для прокладки трубопровода питьевой воды в поселке.&quot;"/>
          </p:cNvPr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31378" y="707886"/>
            <a:ext cx="3951891" cy="284031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31378" y="0"/>
            <a:ext cx="1206062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«Прокладка трубопроводов и кабеля бестраншейным способом»  </a:t>
            </a:r>
            <a:r>
              <a:rPr lang="ru-RU" sz="20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(горизонтальное направленное бурение).</a:t>
            </a:r>
            <a:endParaRPr lang="ru-RU" sz="20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Бестраншейная прокладка кабеля и труб в Усть-Каменогорске"/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259316" y="707886"/>
            <a:ext cx="4632436" cy="284031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" name="Рисунок 4" descr="Бестраншейная прокладка труб и кабеля в Усть-Каменогорске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9067801" y="667691"/>
            <a:ext cx="2977054" cy="28805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31378" y="3548203"/>
            <a:ext cx="11913477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2929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Работы выполняются буровым оборудованием английской компании «</a:t>
            </a:r>
            <a:r>
              <a:rPr lang="ru-RU" b="1" dirty="0" err="1">
                <a:solidFill>
                  <a:srgbClr val="2929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ImpactDrilling</a:t>
            </a:r>
            <a:r>
              <a:rPr lang="ru-RU" b="1" dirty="0">
                <a:solidFill>
                  <a:srgbClr val="2929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», установкой HAMMER300 и гидропресс.</a:t>
            </a:r>
            <a:endParaRPr lang="ru-RU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2929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Пилотное бурение выполняется при помощи пневматического бурового молота «</a:t>
            </a:r>
            <a:r>
              <a:rPr lang="ru-RU" b="1" dirty="0" err="1">
                <a:solidFill>
                  <a:srgbClr val="2929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Borvic</a:t>
            </a:r>
            <a:r>
              <a:rPr lang="ru-RU" b="1" dirty="0">
                <a:solidFill>
                  <a:srgbClr val="2929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», разработанного компанией для направленного бурения в любых грунтах и ударного молота во втором случае.</a:t>
            </a:r>
            <a:endParaRPr lang="ru-RU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2929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Преимущества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b="1" i="1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Высокая скорость прокладки (труба затягивается обратным ходом бур-молота);</a:t>
            </a:r>
            <a:endParaRPr lang="ru-RU" b="1" i="1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Остаются свободными проходы и проезды (не нарушается технологический процесс);</a:t>
            </a:r>
            <a:endParaRPr lang="ru-RU" b="1" i="1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Нет необходимости в восстановлении асфальтового покрытия и выкорчевывании деревьев;</a:t>
            </a:r>
            <a:endParaRPr lang="ru-RU" b="1" i="1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Минимум земляных работ;</a:t>
            </a:r>
            <a:endParaRPr lang="ru-RU" b="1" i="1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Возможность прокладки трубопроводов как вдоль, так и сквозь существующий фундамент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i="1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219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Установки горизонтального бурения Диаметр пилотной скважины 80 мм Максимальная длина бурения скважины 200 м Скорость движения"/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9792" r="46879" b="42811"/>
          <a:stretch/>
        </p:blipFill>
        <p:spPr bwMode="auto">
          <a:xfrm>
            <a:off x="189186" y="141890"/>
            <a:ext cx="4713889" cy="31531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" name="Рисунок 2" descr="Установки горизонтального бурения Диаметр пилотной скважины 80 мм Максимальная длина бурения скважины 200 м Скорость движения"/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996" t="69083"/>
          <a:stretch/>
        </p:blipFill>
        <p:spPr bwMode="auto">
          <a:xfrm>
            <a:off x="189185" y="3452648"/>
            <a:ext cx="4713889" cy="25067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5013434" y="429610"/>
            <a:ext cx="7178566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Установки горизонтального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бурения.</a:t>
            </a:r>
          </a:p>
          <a:p>
            <a:pPr fontAlgn="base" latinLnBrk="1"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Диаметр пилотной скважины 80 </a:t>
            </a:r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мм.</a:t>
            </a:r>
          </a:p>
          <a:p>
            <a:pPr fontAlgn="base" latinLnBrk="1"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Максимальная </a:t>
            </a:r>
            <a:r>
              <a:rPr lang="ru-RU" sz="2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длина бурения скважины 200 </a:t>
            </a:r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м.</a:t>
            </a:r>
          </a:p>
          <a:p>
            <a:pPr fontAlgn="base" latinLnBrk="1"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Скорость </a:t>
            </a:r>
            <a:r>
              <a:rPr lang="ru-RU" sz="2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движения каретки 0 – 40 </a:t>
            </a:r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м/мин.</a:t>
            </a:r>
          </a:p>
          <a:p>
            <a:pPr fontAlgn="base" latinLnBrk="1"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Усилие </a:t>
            </a:r>
            <a:r>
              <a:rPr lang="ru-RU" sz="2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прямой / обратной тяги 16/16 </a:t>
            </a:r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т.</a:t>
            </a:r>
          </a:p>
          <a:p>
            <a:pPr fontAlgn="base" latinLnBrk="1"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Угол </a:t>
            </a:r>
            <a:r>
              <a:rPr lang="ru-RU" sz="2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забуривания 15 град. </a:t>
            </a:r>
            <a:endParaRPr lang="ru-RU" sz="2000" b="1" dirty="0" smtClean="0">
              <a:solidFill>
                <a:srgbClr val="333333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 latinLnBrk="1"/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Установка </a:t>
            </a:r>
            <a:r>
              <a:rPr lang="ru-RU" sz="2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горизонтального направленного бурения УГНБ-4 позволяет вести горизонтальное управляемое бурение с </a:t>
            </a:r>
            <a:endParaRPr lang="ru-RU" sz="2000" b="1" dirty="0" smtClean="0">
              <a:solidFill>
                <a:srgbClr val="333333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 latinLnBrk="1"/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последующим </a:t>
            </a:r>
            <a:r>
              <a:rPr lang="ru-RU" sz="2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расширением на расстояние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200 метров</a:t>
            </a:r>
            <a:r>
              <a:rPr lang="ru-RU" sz="2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9469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670622" y="1"/>
            <a:ext cx="5521377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 для бурения горизонтальных скважин.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Бурение горизонтальных скважин под шоссейными и железными дорогами для прокладки в них трубопроводов, подземных кабельных участков линий связи и электроснабжения и других выполняют из отрытого перед насыпью приямка-траншеи.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Его размеры должны быть достаточными для размещения в нем бурового оборудования и вспомогательных средств.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Для контроля за работой на последнем этапе бурения, а также для подготовки к протаскиванию в пробуренную скважину, например, рабочего трубопровода, кабелей такой же приямок отрывают с противоположной стороны насыпи,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мере разработки скважины и удаления из нее грунта в нее осаживают трубу-кожух, которая после окончания буровых работ остается в скважине как футляр для будущих коммуникаций. 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2195"/>
          <a:stretch/>
        </p:blipFill>
        <p:spPr>
          <a:xfrm>
            <a:off x="119452" y="126123"/>
            <a:ext cx="6499672" cy="376744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19452" y="4099412"/>
            <a:ext cx="649967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 Установка горизонтального бурения: 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1− буровая штанга; 2, 5− гидроцилиндры; 3−подвижная каретка; 4− полые цапфы; 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6− нижняя рама; 7− выносные опоры; 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8− хомуты; 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9− труба-кожух; 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10− винтовой конвейер; 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11− катучие опоры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32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6124" y="0"/>
            <a:ext cx="1206587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Установка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горизонтального бурения 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рисунок)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состоит из двигателя внутреннего сгорания, механической или гидромеханической трансмиссии, тяговой лебедки, трубы-кожуха и шнека с буровой фрезерной головкой для разработки горизонтальной скважины. Труба-кожух опирается на направляющие тележки, размещенные на дне траншеи, из которой ведется проходка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Сухая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транспортировка разработанного грунта из забоя в траншею осуществляется винтовым конвейером, состоящим из трубы-кожуха, внутри которой помещен шнек, не имеющий промежуточных опор. Длина конвейера соответствует протяженности перехода.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Оптимальная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частота вращения шнека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0,18…0,3 с-1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разработке средних грунтов и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0,1…0,15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c-1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тяжелых.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://stroy-technics.ru/gallery/machines_osnovi_avtomatizacii/image4_45.gif"/>
          <p:cNvPicPr/>
          <p:nvPr/>
        </p:nvPicPr>
        <p:blipFill>
          <a:blip r:embed="rId2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4967" y="3170100"/>
            <a:ext cx="6993802" cy="34514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26124" y="3170099"/>
            <a:ext cx="4787463" cy="3371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установках с гидромеханической трансмиссией скорости подачи в забой и вращения буровой головки со шнеком регулируются бесступенчато в зависимости от конкретных условий проходки, что позволяет автоматизировать работу установок и повысить их производительность 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1,5…2 раза.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8284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89186" y="1"/>
            <a:ext cx="1200281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При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прокладке труб способом прокола образование скважины осуществляется за счет радикального вытеснения и уплотнения грунта (без его разработки) прокладываемой трубой, 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пневмопробойником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или раскатчиком грунта. </a:t>
            </a:r>
            <a:endParaRPr lang="ru-RU" sz="16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Различают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прокол механический (статический) и вибропрокол. При механическом проколе вдавливаемой в грунт трубе сообщается поступательное движение от продавливающего устройства или же она протаскивается через готовую скважину, полученную с помощью пневмопробойника или раскатчика грунта.</a:t>
            </a:r>
            <a:endParaRPr lang="ru-RU" sz="1600" b="1" i="1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При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вибропроколе применено вибрирование наконечника прокладываемой трубы (реже самой трубы) при одновременном вдавливании их в грунт.</a:t>
            </a:r>
            <a:endParaRPr lang="ru-RU" sz="16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Механический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прокол применяют для прокладки трубопроводов различного назначения диаметром до 426 мм в глинистых и суглинистых грунтах, при максимальной протяженности проходок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40…60 м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Вибропроколом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прокладывают трубы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диаметром до 426 мм на длину до 25…50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Скорость проходки зависит от грунтовых условий и диаметра прокладываемой трубы и составляет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среднем 20…60 м/ч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http://stroy-technics.ru/gallery/machines_osnovi_avtomatizacii/image4_46.gif"/>
          <p:cNvPicPr/>
          <p:nvPr/>
        </p:nvPicPr>
        <p:blipFill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186" y="3629157"/>
            <a:ext cx="5344512" cy="25382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189186" y="6318688"/>
            <a:ext cx="6306207" cy="3994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Рисунок.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Установка для вибропрокола</a:t>
            </a:r>
            <a:endParaRPr lang="ru-RU" sz="20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675586" y="3477876"/>
            <a:ext cx="651641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качестве продавливающих устройств при механическом проколе обычно используют насосно-домкратные установки. Нажимные усилия от насосно-домкратной установки передаются прокладываемой трубе через ее торец.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Для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уменьшения лобового сопротивления на конце ведущего звена трубопровода устанавливают конический наконечник, диаметр основания которого превышает диаметр трубопровода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20…30 мм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Продвигаясь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грунте, наконечник раздвигает и уплотняет его, образуя скважину.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305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7655" y="0"/>
            <a:ext cx="12034345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Пневматические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пробойники широко используют для бестраншейной прокладки подземных коммуникаций под действующими автомобильными и железными дорогами, трамвайными путями, улицами и площадями, зданиями и сооружениями, а также для изготовления набивных свай, глубинного уплотнения грунтов и т. п.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Они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представляют собой самодвижущиеся машины ударного действия и предназначены для проходки в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грунтах I-III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категорий сквозных и глухих горизонтальных, вертикальных и наклонных скважин с уплотненными гладкими стенками и забивания в грунт стальных труб. </a:t>
            </a:r>
            <a:endParaRPr lang="ru-RU" sz="20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Через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пробитые в грунте скважины затем прокладывают трубопроводы и кабели различного назначения. </a:t>
            </a:r>
            <a:endParaRPr lang="ru-RU" sz="20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Забитые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грунт трубы в горизонтальном или наклонном направлении применяют как рабочие трубопроводы или как защитные футляры-кожухи для размещения в них коммуникаций. Вертикально забитые трубы могут использоваться как сваи.</a:t>
            </a:r>
            <a:endParaRPr lang="ru-RU" sz="20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назначению пневмопробойники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разделяют на две группы — для проходки скважин в грунте и для забивания в грунт труб.</a:t>
            </a:r>
          </a:p>
        </p:txBody>
      </p:sp>
      <p:pic>
        <p:nvPicPr>
          <p:cNvPr id="3" name="Рисунок 2" descr="http://stroy-technics.ru/gallery/machines_osnovi_avtomatizacii/image4_47.gif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55" y="5016758"/>
            <a:ext cx="5880538" cy="10844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0" y="6255548"/>
            <a:ext cx="61802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Пневматический пробойник для проходки скважин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http://stroy-technics.ru/gallery/machines_osnovi_avtomatizacii/image4_48.gif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4827" y="5022362"/>
            <a:ext cx="5901559" cy="107889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6174827" y="6255548"/>
            <a:ext cx="59015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Пневмопробойник для забивания труб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367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8014" y="0"/>
            <a:ext cx="1192398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Машины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раскатки скважин в грунте. Все большее распространение получают грунтопроходные машины безударного действия с самозавинчивающимся рабочим органом для раскатки в грунте горизонтальных, вертикальных и наклонных скважин, которые называют также раскатчиками грунта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Машина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раскатки скважин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 из привода (мотор-редуктора или гидромотора) и жестко соединенного с его выходным валом рабочего органа. Последний представляет собой консольный эксцентриковый вал, на шейках которого установлены свободно вращающиеся конические катки. Шейки вала и, соответственно, оси катков развернуты под углом </a:t>
            </a:r>
            <a:r>
              <a:rPr lang="el-G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ϕ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продольной оси вала.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вращении вала катки катятся по спирали, центром которой является ось рабочего органа, и завинчиваются в грунт, формуя скважину с уплотненными стенками. Угол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определяет шаг завинчивая катка, т. е. подачу рабочего органа за один оборот эксцентрикового вала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://stroy-technics.ru/gallery/machines_osnovi_avtomatizacii/image4_49.gif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14" y="3166542"/>
            <a:ext cx="5344511" cy="225927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268015" y="5422263"/>
            <a:ext cx="375219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Рисунок.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Машина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раскатки скважин:</a:t>
            </a:r>
            <a:b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 — принципиальная схема;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схема разворота катков</a:t>
            </a:r>
            <a:endParaRPr lang="ru-RU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http://stroy-technics.ru/gallery/machines_osnovi_avtomatizacii/image4_50.gif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4413" y="3166541"/>
            <a:ext cx="6258911" cy="22557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5835868" y="5651581"/>
            <a:ext cx="6177456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Рисунок.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Схема установки с раскатчиком грунта для проходки горизонтальных скважин</a:t>
            </a:r>
            <a:endParaRPr lang="ru-RU" sz="20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9946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6124" y="0"/>
            <a:ext cx="12065876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Продавлнванием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прокладывают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грунтах I-III категории стальные трубопроводы диаметром 529… 1720 мм, а также сборные железобетонные коллекторы и туннели различного назначения на длину до 60…80 м. </a:t>
            </a:r>
            <a:endParaRPr lang="ru-RU" sz="20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При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продавливании трубопровод (футляр) вдавливают в массив грунта открытым концом, снабженным кольцевым ножом, а грунт, поступающий внутрь головного звена, разрабатывают и удаляют через прокладываемый трубопровод ручным или механизированным способом. </a:t>
            </a:r>
            <a:endParaRPr lang="ru-RU" sz="20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качестве продавливающих устройств применяют насосно-домкратные установки, включающие четное число однотипных домкратов грузоподъемностью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170…500 т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каждый с ходом штоков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1150…1600 мм. </a:t>
            </a:r>
            <a:endParaRPr lang="ru-RU" sz="2000" b="1" i="1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Усилия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домкратов передаются прокладываемой трубе через задний ее торец с помощью стальной нажимной рамы (траверсы) или стального нажимного кольца, равномерно распределяющих давление по периметру торца трубопровода. </a:t>
            </a:r>
            <a:endParaRPr lang="ru-RU" sz="20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Для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передачи усилий от домкратов на торец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звена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трубы после продавливания трубопровода в грунт на длину хода штоков домкратов применяют нажимные патрубки. </a:t>
            </a:r>
            <a:endParaRPr lang="ru-RU" sz="20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Длина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нажимных патрубков должна быть равна или кратна длине хода штоков домкратов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Производительность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установок для проходок способом продавливания зависит от физико-механических свойств грунта, диаметра и протяженности трубопровода, мощности домкратов, скорости хода их штоков, а также от способа разработки и удаления грунта и составляет в среднем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0,5…1,5 м/ч.</a:t>
            </a:r>
            <a:endParaRPr lang="ru-RU" sz="2000" b="1" i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024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stroy-technics.ru/gallery/machines_osnovi_avtomatizacii/image4_51.gif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55" y="110359"/>
            <a:ext cx="11824138" cy="56282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157655" y="5943600"/>
            <a:ext cx="12218276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Рисунок.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Установка для прокладки трубопроводов продавливанием с механизированной разработкой грунта</a:t>
            </a:r>
            <a:endParaRPr lang="ru-RU" sz="20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16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6124" y="0"/>
            <a:ext cx="12065876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Продавливание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производят в такой последовательности. 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Сначала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головное звено вдавливают в грунт на длину хода штоков домкратов, а затем возвращают штоки с траверсой в исходное положение. </a:t>
            </a:r>
            <a:endParaRPr lang="ru-RU" sz="20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промежуток между траверсами и укладывают на направляющую раму нажимные патрубки (длина патрубка равна ходу штоков домкратов) и повторяют цикл вдавливания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После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второго цикла ранее установленные патрубки заменяют другими, длина которых соответствует уже двойному ходу штоков домкратов и т. д.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Процесс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смены нажимных патрубков повторяется до тех пор, пока все звено не будет вдавлено в грунт. Нажимные патрубки удаляют, и в освободившееся пространство перед домкратами устанавливают на направляющие очередное звено трубопровода и сваривают его с предыдущим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Удаление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грунта осуществляется скребком-клапаном, поворачивающимся относительно оси крепления и связанным с механизмом привода ковша.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Скребок-клапан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отклоняться вверх и в сторону устья скважины при эвакуации грунта.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Установка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комплектуется двумя сменными рабочими органами для прокладки трубопроводов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1220 и 1420 мм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позволяет обеспечить при работе в песчаных, суглинистых и глинистых грунтах скорость прокладки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8.4 м/смен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938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6124" y="1"/>
            <a:ext cx="12065876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Щитовую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проходку применяют при строительстве на глубине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8… 10 м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более магистральных канализационных и водосточных коллекторов, а также туннелей, в которых прокладывают одновременно трубопроводы и кабели различного назначения.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Щитовая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проходка возможна практически в любых грунтах и осуществляется с помощью специального проходческого щита круглой, прямоугольной, эллиптической или подковообразной (в поперечном сечении) формы, под защитой которого производятся разработка грунта, погрузка его в транспортные средства и устройство стенок (обделки) подземного сооружения. </a:t>
            </a:r>
            <a:endParaRPr lang="ru-RU" sz="20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Наибольшее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распространение получили цилиндрические щиты, внутренний диаметр которых принимается в соответствии с требуемым наружным диаметром сооружаемого коллектора или туннеля.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Щит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вдавливается в грунт по оси проходки гидравлическими домкратами, расположенными по его периметру. Опорой для гидродомкратов служит обделка сооружения. </a:t>
            </a:r>
            <a:endParaRPr lang="ru-RU" sz="20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Разработка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грунта, поступающего внутрь щита, производится в головной его части, а сооружение обделки — в хвостовой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Различают немеханизированные щиты, рабочий процесс которых связан с применением ручного труда при разработке грунта, погрузке его в средства внутритуннельного транспорта, устройстве обделки сооружения, и механизированные щиты, у которых операции разработки грунта, эвакуации его на поверхность и устройства туннельной обделки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механизированы.</a:t>
            </a:r>
            <a:endParaRPr lang="ru-RU" sz="20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840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stroy-technics.ru/gallery/machines_osnovi_avtomatizacii/image4_52.gif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123"/>
            <a:ext cx="7914290" cy="65742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8093564" y="283778"/>
            <a:ext cx="3133280" cy="961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75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Механизированные проходческие щиты</a:t>
            </a:r>
            <a:endParaRPr lang="ru-RU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093564" y="1245260"/>
            <a:ext cx="3909848" cy="53356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75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Щит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передвигается шестнадцатью гидравлическими домкратами грузоподъемностью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125 т каждый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 хвостовой части щита расположен блокоукладчик для сооружения туннельной обделки.</a:t>
            </a:r>
            <a:endParaRPr lang="ru-RU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75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В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проходческом щите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диаметром 2,56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 поворотная лопата для разработки забоя установлена на телескопической стреле, поворачивающейся в вертикальной и горизонтальной плоскостях.</a:t>
            </a:r>
            <a:endParaRPr lang="ru-RU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75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Скорость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проходки туннеля механизированными щитами составляет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3…7 м/смен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604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3421" y="0"/>
            <a:ext cx="1201857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kern="180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Немеханические </a:t>
            </a:r>
            <a:r>
              <a:rPr lang="ru-RU" sz="2000" b="1" kern="18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способы </a:t>
            </a:r>
            <a:r>
              <a:rPr lang="ru-RU" sz="2000" b="1" kern="180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бурения.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Огневой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способ.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При огневом бурении порода разрушается в результате интенсивного воздействия па неё высокотемпературной газовой струи, вылетающей из сопла со сверхзвуковой скоростью.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мгновенном нагреве породы в ней образуется поле термических напряжений, вызывающих разрушение поверхностного слоя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глубину 3.. .5 мм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на отдельные мелкие частицы - чешуйки.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Бурение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самоходными огнеструйными буровыми станками, имеющими термобур с горелкой. Вращением термобура достигается периодическое нагревание отдельных участков забоя.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Технологические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операции выполняются в следующей последовательности: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зажигание горелки, бурение, расширение скважин в нижней части и очистка.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При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зажигании в камере сгорания огнеструйной горелки смешиваются горючее и окислитель и образуются высокотемпературные газовые струи, которые проходят через сопловой аппарат, приобретая при этом сверхзвуковую скорость.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производительность станков огневого бурения оказывают влияние температуры истекающих из сопел горелки газов, их скорости, массовые расходы, а также физико-механические характеристики горных пород - минеральный состав, крепость, трещиноватость, упругость и теплофизическис свойства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3681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14800" y="0"/>
            <a:ext cx="80772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Огневое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бурение эффективно применять в окисленных 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неокисленных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железных рудах, так как в этих породах и рудах разрушение происходит путём шелушения с образованием мелкой крошки, т. е. без плавления.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других породах из-за низкой скорости бурения и плавления область применения данного способа бурения ограничена и находит применение лишь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бурении 3.. .4 %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пород общего объёма горной массы.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Тепловые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потоки создаются горелками ракетного типа, которые работают на смеси керосина и кислорода либо бензина со сжатым воздухом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Скважины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диаметром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160...225 мм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более на карьерах бурят станками огневого бурения СБО-1, СБО-2, СБО-4 и СБО-5, СБО-160/20, которые способны расширить нижнюю часть скважины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500 мм. 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s://studme.org/htm/img/32/2354/84.pn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"/>
            <a:ext cx="3840480" cy="4800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0" y="4941532"/>
            <a:ext cx="12192000" cy="1755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Буровой станок СБО-160/20: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вентилятор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2 - рабочий орган (буровая штанга); 3 - мачта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4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- гидроцилиндр для подъёма мачты;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лебёдка для спуска и подъёма рабочего органа; б - маслонасосная станция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7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- станция управления; 8 - насосная станция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9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- двигатель; 10 - ходовая часть; 11- пульт управления; 12 - отсасывающая установка; 13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электрозапал.</a:t>
            </a:r>
            <a:endParaRPr lang="ru-RU" sz="20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063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3360" y="0"/>
            <a:ext cx="1197864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Термическое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(огневое) бурение получило распространение при бурении скважин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диаметром 250-360 мм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глубиной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17-22 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главным образом, в весьма и исключительно труднобуримых кварцсодержащих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породах.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Перспективно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огневого бурения в комбинации с шарошечным: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вначале скважину бурят шарошечным станком, а затем нижнюю её часть (в месте размещения заряда ВВ) расширяют огневым способом.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бурения скважин по такой технологии применяются термошарошечные станки.</a:t>
            </a:r>
          </a:p>
        </p:txBody>
      </p:sp>
      <p:pic>
        <p:nvPicPr>
          <p:cNvPr id="3" name="Рисунок 2" descr="https://helpiks.org/helpiksorg/baza2/107787151411.files/image026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" y="2400656"/>
            <a:ext cx="5867400" cy="43201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6080760" y="2196525"/>
            <a:ext cx="57302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5250" marR="95250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Схемы способов физического бурения: 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5250" marR="95250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схема горелки: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5250" marR="95250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выход воды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подача кислорода,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5250" marR="95250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подача топлива,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вода, 5 – корпус горелки, 6 –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камера сгорания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7 - упор,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5250" marR="95250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выход газовых струй; 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5250" marR="95250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схема ручного термобура: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5250" marR="95250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насадка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камера сгорания.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5250" marR="95250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топливная трубка,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щиток, 5 – штанги, 6 – воздушный кран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 –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монометр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8 – рукав для воздуха,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топливный кран, 10 – рукав для топлива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11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редукционный клапан,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5250" marR="95250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топливный насос, 13 – топливный бак; 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5250" marR="95250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схема гидравлического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бурения: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5250" marR="95250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насосная установка для подачи воды,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5250" marR="95250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труба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обсадная труба, 4 – насадка</a:t>
            </a:r>
            <a:endParaRPr lang="ru-RU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9165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920" y="1"/>
            <a:ext cx="12070080" cy="672491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термическому бурению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относится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также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разрушение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пород лазерным лучом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в результате их нагревания, создания термических напряжений (шелушения) и расплавления. </a:t>
            </a: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Лазерный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луч получают посредством возбуждения группы атомов в кристалле или газе до их высокоэнергетического состояния, после чего атомы начинают излучать фотоны, образуя поперечный световой луч. </a:t>
            </a: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Данный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 найдёт широкое практическое применение в случае увеличения выходной мощности лазерной установки и обеспечения безопасности работ.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буровых условиях применяются кристаллические и газовые лазеры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бурения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Разработаны новые, в перспективе более эффективные средства и способы бурения. Физические способы основаны на непосредственном использовании для разрушения горных пород и формирования скважин электрической, электролучевой энергии, энергии взрывчатых веществ, магнитострикционного эффекта и т. д.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Бурение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использованием машитострикциотюго эффекта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осуществляется шарошечным станком с наложением на долото вибраций, генерируемых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магнитостриктором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встроенным в первую штангу бурового става станка.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Выполнен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 в виде набора системы стержней из ферромагнитной стали, продольные колебания которых происходят под влиянием магнитного поля с частотой генерирующего его переменного тока.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целью обеспечения наиболее эффективного резонансного режима предусмотрено, чтобы период собственных колебаний магнитостриктора, определяемый его длиной, совпадал с периодом вынужденных электромагнитных колебаний.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счёт создания физического эффект механическая скорость бурения в горных породах увеличивается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2-3 раза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2835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8120" y="0"/>
            <a:ext cx="1199388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Плазменный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разновидность термического бурения 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основан на создании устойчивой электрической дуги между двумя электродами и выдувании её из сопла с помощью давления сжатого воздуха.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Источником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холодной плазмы является плазмотрон. Струя плазмы создаётся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элсктродуговым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разрядом и продувкой газа через столб разряда.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Для интенсивного разрушения породы оптимальны следующие параметры: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 5 500...6 000 °С, скорость истечения газов 2 000 м/с.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endParaRPr lang="ru-RU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s://studme.org/htm/img/32/2354/85.png"/>
          <p:cNvPicPr/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225"/>
          <a:stretch/>
        </p:blipFill>
        <p:spPr bwMode="auto">
          <a:xfrm>
            <a:off x="198120" y="2574249"/>
            <a:ext cx="2651760" cy="406908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5867400" y="2396013"/>
            <a:ext cx="6096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Под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действием плазменных струй на горные породы последние быстро плавятся, в результате чего образуется скважина.    </a:t>
            </a:r>
            <a:endParaRPr lang="ru-RU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Скорость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бурения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кварцитам в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легкобуримых породах составляет до 30 м/ч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труднобуримых - от 5 до 10 м/ч.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Скважины при этом получаются небольшого диаметра, поэтому в дальнейшем механическими способами их увеличивают до нужного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Применение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лазеров для бурения шпуров и скважин в горных породах считается перспективным.</a:t>
            </a:r>
            <a:endParaRPr lang="ru-RU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48000" y="2780733"/>
            <a:ext cx="28194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плазмобура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расширителем: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1 </a:t>
            </a:r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механический расширитель;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2 </a:t>
            </a:r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канал для промывочной жидкости; 3 - камера сгорания; 4 - кабель постоянного тока;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5 </a:t>
            </a:r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i="1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электродуга</a:t>
            </a:r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i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r>
              <a:rPr lang="ru-RU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плазма</a:t>
            </a:r>
            <a:endParaRPr lang="ru-RU" sz="20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41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7160" y="1"/>
            <a:ext cx="12054840" cy="64786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Взрывной способ.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Взрывной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 бурения основан на последовательном многократном взрывании непосредственно на забое зарядов ВВ для разрушения горных пород и формирования таким образом скважин без применения механического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породоразрушающего инструмента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Длительности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непрерывности данного способа бурения способствуют:</a:t>
            </a:r>
          </a:p>
          <a:p>
            <a:pPr lvl="0"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быстрое выделение энергии, создающее в зоне забоя, прилегающей к заряду, весьма высокое поле давлений и скоростей смещения среды;</a:t>
            </a:r>
          </a:p>
          <a:p>
            <a:pPr lvl="0"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отсутствие потерь энергии на транспортирование зарядов ВВ к забою скважины и изнашивания породоразрушающего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инструмента.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использовании ВВ для бурения не всегда можно получить заданную форму скважин и достаточно мелко разрушенную, легко удаляемую породу.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 ВВ используются флегматизированный гексоген и тротил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Эффективность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разрушения породы при взрывном бурении зависит от бризантности заряда (его плотности и скорости детонации), а также выделяемой при взрыве энергии (удельной теплоты взрыва).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взрывном бурении по трубам вместе с промывочной жидкостью с большой частотой подаются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пластинатовые ампулы 50-граммовые с компонентами жидкого ВВ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взрыве заряда ампулы порода разрушается в результате удара продуктов детонации и гидравлического удара жидкости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29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0" y="0"/>
            <a:ext cx="12039600" cy="6632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Взрывное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бурение с продувкой скважин сжатым воздухом характеризуется следующими показателями: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диаметре буримой скважины 250 мм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величина заряда ВВ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должна составлять 300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проходка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один взрыв —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40—80 мм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 бурения — 30— 40 м/ч. 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Этот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 наиболее перспективен для бурения крепких и крепчайших горных пород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Кроме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того, применяется также способ «струйного» взрывобурения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при котором заряд ВВ образуется непосредственно в забое путем слияния подаваемых по отдельным трубам (каналам) струй жидких горючего и окислителя.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Взрыв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инициируется с помощью третьего компонента — специального сплава калия и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натрия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Взрывы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данном способе протекают с небольшой скоростью и характеризуются относительно низкой эффективностью разрушения.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данном методе бурения также сложно своевременно удалять образующиеся при взрыве продукты разрушения, поскольку в забой непрерывно подаются струи компонентов жидких ВВ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карьерах для бурения скважин предложены два способа взрывного разрушения: патронами твердых и жидких ВВ.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Скорость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бурения достигает 30 м/ч при расходе жидкого ВВ 0,3—0,5 л/дм</a:t>
            </a:r>
            <a:r>
              <a:rPr lang="ru-RU" sz="2000" b="1" i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3 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скважины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963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7160" y="0"/>
            <a:ext cx="12054840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Взрывчатые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вещества и конструкции их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зарядов.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r>
              <a:rPr lang="ru-RU" b="1" dirty="0" smtClean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карьерах используются следующие виды взрывчатых веществ: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порошкообразные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(аммониты, аммоналы, детониты);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гранулированные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(гранулиты, граммониты);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водонаполненные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(акватолы, акваниты). </a:t>
            </a:r>
            <a:r>
              <a:rPr lang="ru-RU" b="1" dirty="0" smtClean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s://ok-t.ru/studopediaru/baza2/2064458177602.files/image068.gif"/>
          <p:cNvPicPr/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72" t="5294" r="23502" b="22771"/>
          <a:stretch/>
        </p:blipFill>
        <p:spPr bwMode="auto">
          <a:xfrm>
            <a:off x="137160" y="1554272"/>
            <a:ext cx="3810000" cy="51362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4076700" y="1554272"/>
            <a:ext cx="7985760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Некоторые взрывчатые вещества изготовляют на месте их применения, т. е. на самих карьерах. Это дешевые взрывчатые вещества, состоящие из смеси гранулированной аммиачной селитры с жидким компонентом.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Для взрывания скважин на карьерах применяют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сплошные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и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рассредоточенные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заряды</a:t>
            </a:r>
            <a:r>
              <a:rPr lang="ru-RU" b="1" dirty="0" smtClean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Сплошные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заряды могут состоять из одного типа ВВ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(однородный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взрывчатому веществу заряд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рисунок,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и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или из нескольких типов ВВ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Сплошной однородный колонковый заряд является наиболее простым и наименее трудоемким по заряжанию и поддающимся полной механизации, (кроме размещения детонирующего шнура и патрона-боевика).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Для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лучшего дробления породы длина колонкового заряда должна быть не менее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2/3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(длины скважины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076700" y="5863144"/>
            <a:ext cx="79857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Конструкция зарядов: а-сплошной с патроном боевиком в верхней части;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б-сплошной с патроном боевиком в нижней части; в-рассредоточенный.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1-патрон боевик; 2-основной заряд; 3-забойка.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110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7160" y="0"/>
            <a:ext cx="12054840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Способы инициирования зарядов ВВ</a:t>
            </a:r>
            <a:r>
              <a:rPr lang="ru-RU" sz="2000" b="1" dirty="0" smtClean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r>
              <a:rPr lang="ru-RU" sz="2000" b="1" dirty="0" smtClean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взрывания скважинных зарядов на карьерах применяют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 огневой, электрический и детонирующим шнуром способы взрывания.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При </a:t>
            </a:r>
            <a:r>
              <a:rPr lang="ru-RU" sz="2000" b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огневом способе используется огнепроводный шнур с </a:t>
            </a:r>
            <a:r>
              <a:rPr lang="ru-RU" sz="2000" b="1" dirty="0" smtClean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капсюлями-детонаторами, </a:t>
            </a:r>
            <a:r>
              <a:rPr lang="ru-RU" sz="2000" b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электрическом — </a:t>
            </a:r>
            <a:r>
              <a:rPr lang="ru-RU" sz="2000" b="1" dirty="0" smtClean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электродетонаторы. </a:t>
            </a: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Взрывание </a:t>
            </a:r>
            <a:r>
              <a:rPr lang="ru-RU" sz="2000" b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детонирующим шнуром заряда взрывчатого вещества производится при инициировании его самого капсюлем-детонатором от огнепроводного шнура или </a:t>
            </a:r>
            <a:r>
              <a:rPr lang="ru-RU" sz="2000" b="1" dirty="0" smtClean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электродетонатора.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Длина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забойки не зависит от конструкции заряда и принимается от 20d</a:t>
            </a:r>
            <a:r>
              <a:rPr lang="ru-RU" sz="2000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скв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в трещиноватых породах до 35d</a:t>
            </a:r>
            <a:r>
              <a:rPr lang="ru-RU" sz="2000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скв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в крепких породах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Электровзрывание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 для инициирования зарядов при всех методах ведения взрывных работ, но при отсутствии опасности по блуждающим токам и электромагнитной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индукции.</a:t>
            </a: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Замедление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электровзрывании осуществляется специальными электродетонаторами промежуточного или замедленного действия.</a:t>
            </a: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взрывании детонирующим шнуром осуществляется замедление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10, 20, 35 и 50 </a:t>
            </a:r>
            <a:r>
              <a:rPr lang="ru-RU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мс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специальными пиротехническими замедлителями типа КЗДШ. </a:t>
            </a: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одновременного зажигания группы огнепроводных шнуров применяют зажигательные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патрончики диаметром 18-41 мм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представляющие собой бумажную гильзу, на дне которой помещен зажигательный состав.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42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7640" y="0"/>
            <a:ext cx="1202436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Применяется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способ гидробурения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эффективное разрушение крепких пород при котором осуществляется струей воды, истекающей из сопла со сверхзвуковой скоростью с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напором 10—20 кН/см</a:t>
            </a:r>
            <a:r>
              <a:rPr lang="ru-RU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Давление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напора воды устанавливается с учетом физико-механических свойств горных пород и прежде всего коэффициента крепости.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Данный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разрушения используется 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гидроимпульсном комбайне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скоростного проведения горизонтальных выработок в крепких породах.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этом способе воду нагнетают в скважину через колонну труб и специальную струйную насадку, прикрепленную к нижней части колонны. Вода размывает забой, и трубы погружаются в грунт.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Гидромасса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образованная размывом грунта, под давлением воды выжимается вдоль наружных стенок обсадной трубы, извлекаемой из грунта лебедкой.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помощью гидравлического бурения можно проходить скважины глубиной до 8 м со скоростью до 1 м/мин.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Гидробурение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найдет широкое применение при разработке россыпей и мерзлых пород.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Сущность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электрогидравлического способа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заключается в создании при помощи двух электродов разряда в жидкости, заполняющей скважину.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Образующийся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вакуумный канал затем захлопывается.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Вокруг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разряда возникает ударная волна, которая воздействует на поверхность забоя знакопеременными нагрузками и вызывает разрушение породы.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Ультразвуковой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электроискровой, электрогидравлический способы бурения находятся пока в стадии опытно-промышленного испытания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1352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0840" y="2468880"/>
            <a:ext cx="512064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976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486</TotalTime>
  <Words>2722</Words>
  <Application>Microsoft Office PowerPoint</Application>
  <PresentationFormat>Широкоэкранный</PresentationFormat>
  <Paragraphs>223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6" baseType="lpstr">
      <vt:lpstr>Arial</vt:lpstr>
      <vt:lpstr>Calibri</vt:lpstr>
      <vt:lpstr>Calibri Light</vt:lpstr>
      <vt:lpstr>Symbol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24</cp:revision>
  <dcterms:created xsi:type="dcterms:W3CDTF">2023-01-07T13:28:01Z</dcterms:created>
  <dcterms:modified xsi:type="dcterms:W3CDTF">2023-01-08T11:26:30Z</dcterms:modified>
</cp:coreProperties>
</file>